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5" r:id="rId6"/>
    <p:sldId id="266"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85401" autoAdjust="0"/>
  </p:normalViewPr>
  <p:slideViewPr>
    <p:cSldViewPr snapToGrid="0">
      <p:cViewPr varScale="1">
        <p:scale>
          <a:sx n="96" d="100"/>
          <a:sy n="96" d="100"/>
        </p:scale>
        <p:origin x="9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A5B19C-563D-4694-BF83-2BC4493D84F9}" type="datetimeFigureOut">
              <a:rPr lang="en-US" smtClean="0"/>
              <a:t>2/14/2018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06375E-3014-4299-9680-732F5187256C}" type="slidenum">
              <a:rPr lang="en-US" smtClean="0"/>
              <a:t>‹#›</a:t>
            </a:fld>
            <a:endParaRPr lang="en-US"/>
          </a:p>
        </p:txBody>
      </p:sp>
    </p:spTree>
    <p:extLst>
      <p:ext uri="{BB962C8B-B14F-4D97-AF65-F5344CB8AC3E}">
        <p14:creationId xmlns:p14="http://schemas.microsoft.com/office/powerpoint/2010/main" val="1208915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recruit.ucsf.edu/quick-tips-recruitment#Create-a-UCSF-study-emai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use this storyboard</a:t>
            </a:r>
            <a:r>
              <a:rPr lang="en-US" baseline="0" dirty="0" smtClean="0"/>
              <a:t> template:</a:t>
            </a:r>
          </a:p>
          <a:p>
            <a:r>
              <a:rPr lang="en-US" baseline="0" dirty="0" smtClean="0"/>
              <a:t>Creating a storyboard and a script is one of the most important—and time consuming—parts of the  video creation process. This storyboard was used to create a recruitment video for the Compare-UF study and has been developed into a template to help study teams organize their recruitment video planning. Here’s how to use the template:</a:t>
            </a:r>
          </a:p>
          <a:p>
            <a:r>
              <a:rPr lang="en-US" baseline="0" dirty="0" smtClean="0"/>
              <a:t>Images: Each slide shows suggested imagery and headlines. You can add your own images and details related to your study in the PowerPoint.</a:t>
            </a:r>
          </a:p>
          <a:p>
            <a:r>
              <a:rPr lang="en-US" baseline="0" dirty="0" smtClean="0"/>
              <a:t>Script: Each slide has an accompanying section of script in the notes section of the PowerPoint. Each script section contains information on what to include, the context for how it’s used in the script, and an example of how it’s used in the Compare-UF script. </a:t>
            </a:r>
          </a:p>
          <a:p>
            <a:endParaRPr lang="en-US" baseline="0" dirty="0" smtClean="0"/>
          </a:p>
          <a:p>
            <a:r>
              <a:rPr lang="en-US" baseline="0" dirty="0" smtClean="0"/>
              <a:t>On Slide 2, you can view the entire Compare-UF Script.</a:t>
            </a:r>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1</a:t>
            </a:fld>
            <a:endParaRPr lang="en-US"/>
          </a:p>
        </p:txBody>
      </p:sp>
    </p:spTree>
    <p:extLst>
      <p:ext uri="{BB962C8B-B14F-4D97-AF65-F5344CB8AC3E}">
        <p14:creationId xmlns:p14="http://schemas.microsoft.com/office/powerpoint/2010/main" val="3708529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Compensation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to include:</a:t>
            </a:r>
            <a:r>
              <a:rPr lang="en-US" sz="1200" kern="1200" dirty="0" smtClean="0">
                <a:solidFill>
                  <a:schemeClr val="tx1"/>
                </a:solidFill>
                <a:effectLst/>
                <a:latin typeface="+mn-lt"/>
                <a:ea typeface="+mn-ea"/>
                <a:cs typeface="+mn-cs"/>
              </a:rPr>
              <a:t> Use this section to note the </a:t>
            </a:r>
            <a:r>
              <a:rPr lang="en-US" sz="1200" b="1" kern="1200" dirty="0" smtClean="0">
                <a:solidFill>
                  <a:schemeClr val="tx1"/>
                </a:solidFill>
                <a:effectLst/>
                <a:latin typeface="+mn-lt"/>
                <a:ea typeface="+mn-ea"/>
                <a:cs typeface="+mn-cs"/>
              </a:rPr>
              <a:t>total</a:t>
            </a:r>
            <a:r>
              <a:rPr lang="en-US" sz="1200" kern="1200" dirty="0" smtClean="0">
                <a:solidFill>
                  <a:schemeClr val="tx1"/>
                </a:solidFill>
                <a:effectLst/>
                <a:latin typeface="+mn-lt"/>
                <a:ea typeface="+mn-ea"/>
                <a:cs typeface="+mn-cs"/>
              </a:rPr>
              <a:t> compensation given to participants in the study.</a:t>
            </a:r>
          </a:p>
          <a:p>
            <a:pPr lvl="0"/>
            <a:r>
              <a:rPr lang="en-US" sz="1200" kern="1200" dirty="0" smtClean="0">
                <a:solidFill>
                  <a:schemeClr val="tx1"/>
                </a:solidFill>
                <a:effectLst/>
                <a:latin typeface="+mn-lt"/>
                <a:ea typeface="+mn-ea"/>
                <a:cs typeface="+mn-cs"/>
              </a:rPr>
              <a:t>Note the method of payment you’ll be using: gift cards? checks? cash?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Participants that complete all of the study procedures (or attend all study visits) may receive up to $XX in [method of payment].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Example from the COMPARE video:</a:t>
            </a:r>
            <a:r>
              <a:rPr lang="en-US" sz="1200" kern="1200" dirty="0" smtClean="0">
                <a:solidFill>
                  <a:schemeClr val="tx1"/>
                </a:solidFill>
                <a:effectLst/>
                <a:latin typeface="+mn-lt"/>
                <a:ea typeface="+mn-ea"/>
                <a:cs typeface="+mn-cs"/>
              </a:rPr>
              <a:t> Participants that complete all of the study procedures may receive up to $80 in gift cards.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10</a:t>
            </a:fld>
            <a:endParaRPr lang="en-US"/>
          </a:p>
        </p:txBody>
      </p:sp>
    </p:spTree>
    <p:extLst>
      <p:ext uri="{BB962C8B-B14F-4D97-AF65-F5344CB8AC3E}">
        <p14:creationId xmlns:p14="http://schemas.microsoft.com/office/powerpoint/2010/main" val="296248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Contact Information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to include: </a:t>
            </a:r>
            <a:r>
              <a:rPr lang="en-US" sz="1200" kern="1200" dirty="0" smtClean="0">
                <a:solidFill>
                  <a:schemeClr val="tx1"/>
                </a:solidFill>
                <a:effectLst/>
                <a:latin typeface="+mn-lt"/>
                <a:ea typeface="+mn-ea"/>
                <a:cs typeface="+mn-cs"/>
              </a:rPr>
              <a:t>Use this section to note how interested participants can contact the study team.</a:t>
            </a:r>
          </a:p>
          <a:p>
            <a:pPr lvl="0"/>
            <a:r>
              <a:rPr lang="en-US" sz="1200" kern="1200" dirty="0" smtClean="0">
                <a:solidFill>
                  <a:schemeClr val="tx1"/>
                </a:solidFill>
                <a:effectLst/>
                <a:latin typeface="+mn-lt"/>
                <a:ea typeface="+mn-ea"/>
                <a:cs typeface="+mn-cs"/>
              </a:rPr>
              <a:t>Provide a study specific e-mail address (</a:t>
            </a:r>
            <a:r>
              <a:rPr lang="en-US" sz="1200" u="sng" kern="1200" dirty="0" smtClean="0">
                <a:solidFill>
                  <a:schemeClr val="tx1"/>
                </a:solidFill>
                <a:effectLst/>
                <a:latin typeface="+mn-lt"/>
                <a:ea typeface="+mn-ea"/>
                <a:cs typeface="+mn-cs"/>
                <a:hlinkClick r:id="rId3"/>
              </a:rPr>
              <a:t>https://recruit.ucsf.edu/quick-tips-recruitment#Create-a-UCSF-study-email</a:t>
            </a:r>
            <a:r>
              <a:rPr lang="en-US" sz="1200" kern="1200" dirty="0" smtClean="0">
                <a:solidFill>
                  <a:schemeClr val="tx1"/>
                </a:solidFill>
                <a:effectLst/>
                <a:latin typeface="+mn-lt"/>
                <a:ea typeface="+mn-ea"/>
                <a:cs typeface="+mn-cs"/>
              </a:rPr>
              <a:t>) and phone number for participants to contact.</a:t>
            </a:r>
          </a:p>
          <a:p>
            <a:pPr lvl="0"/>
            <a:r>
              <a:rPr lang="en-US" sz="1200" kern="1200" dirty="0" smtClean="0">
                <a:solidFill>
                  <a:schemeClr val="tx1"/>
                </a:solidFill>
                <a:effectLst/>
                <a:latin typeface="+mn-lt"/>
                <a:ea typeface="+mn-ea"/>
                <a:cs typeface="+mn-cs"/>
              </a:rPr>
              <a:t>If applicable, share you study’s website and/or social media page (Facebook, Twitter, etc..) </a:t>
            </a: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If you or someone you know is affected by x condition or doing x type of treatment/procedure, we want to hear from you! Please consider joining [study name] </a:t>
            </a:r>
          </a:p>
          <a:p>
            <a:r>
              <a:rPr lang="en-US" sz="1200" b="1" kern="1200" dirty="0" smtClean="0">
                <a:solidFill>
                  <a:schemeClr val="tx1"/>
                </a:solidFill>
                <a:effectLst/>
                <a:latin typeface="+mn-lt"/>
                <a:ea typeface="+mn-ea"/>
                <a:cs typeface="+mn-cs"/>
              </a:rPr>
              <a:t>Example from the COMPARE video:</a:t>
            </a:r>
            <a:r>
              <a:rPr lang="en-US" sz="1200" kern="1200" dirty="0" smtClean="0">
                <a:solidFill>
                  <a:schemeClr val="tx1"/>
                </a:solidFill>
                <a:effectLst/>
                <a:latin typeface="+mn-lt"/>
                <a:ea typeface="+mn-ea"/>
                <a:cs typeface="+mn-cs"/>
              </a:rPr>
              <a:t> If you or someone you know if planning fibroid treatment, we want to hear from you! Please consider joining COMPARE! </a:t>
            </a: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11</a:t>
            </a:fld>
            <a:endParaRPr lang="en-US"/>
          </a:p>
        </p:txBody>
      </p:sp>
    </p:spTree>
    <p:extLst>
      <p:ext uri="{BB962C8B-B14F-4D97-AF65-F5344CB8AC3E}">
        <p14:creationId xmlns:p14="http://schemas.microsoft.com/office/powerpoint/2010/main" val="1142296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a:t>
            </a:r>
            <a:r>
              <a:rPr lang="en-US" baseline="0" dirty="0" smtClean="0"/>
              <a:t> UF </a:t>
            </a:r>
            <a:r>
              <a:rPr lang="en-US" dirty="0" smtClean="0"/>
              <a:t>Script: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COMPARE-UF is a study that will enroll 5,000 women currently seeking treatment for uterine fibroids at study sites all across the country.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Did you know that about 75% of women have fibroids and, they can really impact your health and daily life. Even though fibroids are common, there is a lot of important information that we still don’t know.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instance,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Will my fibroids grow back after treatment?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Will this treatment impact my ability to have a safe pregnancy?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Which treatment has the fewest complications and risks?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COMPARE will help answer these questions and more!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COMPARE-UF is a unique type of research study called “patient-centered” research. Women with fibroids have been involved in all stages of planning COMPARE. The goal of this study is to be sure that we get answers about fibroids that are most important to you!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may be eligible to enroll in COMPARE if you are: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Age 18-54</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Still get a menstrual period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Scheduled for fibroid treatment</a:t>
            </a:r>
          </a:p>
          <a:p>
            <a:r>
              <a:rPr lang="en-US" sz="1200" kern="1200" dirty="0" smtClean="0">
                <a:solidFill>
                  <a:schemeClr val="tx1"/>
                </a:solidFill>
                <a:effectLst/>
                <a:latin typeface="+mn-lt"/>
                <a:ea typeface="+mn-ea"/>
                <a:cs typeface="+mn-cs"/>
              </a:rPr>
              <a:t>There are a few other criteria that a study coordinator can explain to you.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agree to participate in COMPARE, you will be asked to answer questionnaires about your fibroid symptoms: before your treatment; six weeks after your treatment; and then once a year thereafter.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Enrolling is easy and can be done either in person, online, or in the mail!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Participants that complete all of the study procedures may receive up to $80 in gift cards.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or someone you know if planning fibroid treatment, we want to hear from you! Please consider joining COMPARE!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[END]</a:t>
            </a: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2</a:t>
            </a:fld>
            <a:endParaRPr lang="en-US"/>
          </a:p>
        </p:txBody>
      </p:sp>
    </p:spTree>
    <p:extLst>
      <p:ext uri="{BB962C8B-B14F-4D97-AF65-F5344CB8AC3E}">
        <p14:creationId xmlns:p14="http://schemas.microsoft.com/office/powerpoint/2010/main" val="348146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What to include:</a:t>
            </a:r>
            <a:r>
              <a:rPr lang="en-US" sz="1200" kern="1200" dirty="0" smtClean="0">
                <a:solidFill>
                  <a:schemeClr val="tx1"/>
                </a:solidFill>
                <a:effectLst/>
                <a:latin typeface="+mn-lt"/>
                <a:ea typeface="+mn-ea"/>
                <a:cs typeface="+mn-cs"/>
              </a:rPr>
              <a:t> Use this section to describe what your study is, and who you are looking for.</a:t>
            </a:r>
          </a:p>
          <a:p>
            <a:pPr lvl="0"/>
            <a:r>
              <a:rPr lang="en-US" sz="1200" kern="1200" dirty="0" smtClean="0">
                <a:solidFill>
                  <a:schemeClr val="tx1"/>
                </a:solidFill>
                <a:effectLst/>
                <a:latin typeface="+mn-lt"/>
                <a:ea typeface="+mn-ea"/>
                <a:cs typeface="+mn-cs"/>
              </a:rPr>
              <a:t>Who are you targeting for enrollment (men, women, children, or people with a particular diagnosis or condition) </a:t>
            </a:r>
          </a:p>
          <a:p>
            <a:pPr lvl="0"/>
            <a:r>
              <a:rPr lang="en-US" sz="1200" kern="1200" dirty="0" smtClean="0">
                <a:solidFill>
                  <a:schemeClr val="tx1"/>
                </a:solidFill>
                <a:effectLst/>
                <a:latin typeface="+mn-lt"/>
                <a:ea typeface="+mn-ea"/>
                <a:cs typeface="+mn-cs"/>
              </a:rPr>
              <a:t>How many people you expect to enroll </a:t>
            </a: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[Insert study name] is a study that will enroll X number of participants [address them as men/women/children if possible and/or appropriate] that are undergoing [or that have a particular diagnosis for a particular condition] … </a:t>
            </a:r>
          </a:p>
          <a:p>
            <a:r>
              <a:rPr lang="en-US" sz="1200" b="1" kern="1200" dirty="0" smtClean="0">
                <a:solidFill>
                  <a:schemeClr val="tx1"/>
                </a:solidFill>
                <a:effectLst/>
                <a:latin typeface="+mn-lt"/>
                <a:ea typeface="+mn-ea"/>
                <a:cs typeface="+mn-cs"/>
              </a:rPr>
              <a:t>Example from COMPARE video: </a:t>
            </a:r>
            <a:r>
              <a:rPr lang="en-US" sz="1200" i="1" kern="1200" dirty="0" smtClean="0">
                <a:solidFill>
                  <a:schemeClr val="tx1"/>
                </a:solidFill>
                <a:effectLst/>
                <a:latin typeface="+mn-lt"/>
                <a:ea typeface="+mn-ea"/>
                <a:cs typeface="+mn-cs"/>
              </a:rPr>
              <a:t>COMPARE-UF is a study that will enroll 5,000 women currently seeking treatment for uterine fibroids at study sites all across the country.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3</a:t>
            </a:fld>
            <a:endParaRPr lang="en-US"/>
          </a:p>
        </p:txBody>
      </p:sp>
    </p:spTree>
    <p:extLst>
      <p:ext uri="{BB962C8B-B14F-4D97-AF65-F5344CB8AC3E}">
        <p14:creationId xmlns:p14="http://schemas.microsoft.com/office/powerpoint/2010/main" val="407161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Why are you doing this study? Research aims? Goals? (2-3 sentences MAX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to include: </a:t>
            </a:r>
            <a:r>
              <a:rPr lang="en-US" sz="1200" kern="1200" dirty="0" smtClean="0">
                <a:solidFill>
                  <a:schemeClr val="tx1"/>
                </a:solidFill>
                <a:effectLst/>
                <a:latin typeface="+mn-lt"/>
                <a:ea typeface="+mn-ea"/>
                <a:cs typeface="+mn-cs"/>
              </a:rPr>
              <a:t>Use this section to explain why you’re doing the study, what you hope to accomplish with this study, and why participants would want to join. </a:t>
            </a:r>
            <a:r>
              <a:rPr lang="en-US" sz="1200" b="1" kern="1200" dirty="0" smtClean="0">
                <a:solidFill>
                  <a:schemeClr val="tx1"/>
                </a:solidFill>
                <a:effectLst/>
                <a:latin typeface="+mn-lt"/>
                <a:ea typeface="+mn-ea"/>
                <a:cs typeface="+mn-cs"/>
              </a:rPr>
              <a:t>This section may be divided into several slides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are the reason (s) your study is being done?</a:t>
            </a:r>
          </a:p>
          <a:p>
            <a:pPr lvl="1"/>
            <a:r>
              <a:rPr lang="en-US" sz="1200" kern="1200" dirty="0" smtClean="0">
                <a:solidFill>
                  <a:schemeClr val="tx1"/>
                </a:solidFill>
                <a:effectLst/>
                <a:latin typeface="+mn-lt"/>
                <a:ea typeface="+mn-ea"/>
                <a:cs typeface="+mn-cs"/>
              </a:rPr>
              <a:t>Research aims </a:t>
            </a:r>
          </a:p>
          <a:p>
            <a:pPr lvl="0"/>
            <a:r>
              <a:rPr lang="en-US" sz="1200" kern="1200" dirty="0" smtClean="0">
                <a:solidFill>
                  <a:schemeClr val="tx1"/>
                </a:solidFill>
                <a:effectLst/>
                <a:latin typeface="+mn-lt"/>
                <a:ea typeface="+mn-ea"/>
                <a:cs typeface="+mn-cs"/>
              </a:rPr>
              <a:t>Are there any relevant statistics or facts that would be worth mentioning? </a:t>
            </a:r>
          </a:p>
          <a:p>
            <a:pPr lvl="1"/>
            <a:r>
              <a:rPr lang="en-US" sz="1200" kern="1200" dirty="0" smtClean="0">
                <a:solidFill>
                  <a:schemeClr val="tx1"/>
                </a:solidFill>
                <a:effectLst/>
                <a:latin typeface="+mn-lt"/>
                <a:ea typeface="+mn-ea"/>
                <a:cs typeface="+mn-cs"/>
              </a:rPr>
              <a:t>Tie this into why your study is important and being done</a:t>
            </a:r>
          </a:p>
          <a:p>
            <a:pPr lvl="0"/>
            <a:r>
              <a:rPr lang="en-US" sz="1200" kern="1200" dirty="0" smtClean="0">
                <a:solidFill>
                  <a:schemeClr val="tx1"/>
                </a:solidFill>
                <a:effectLst/>
                <a:latin typeface="+mn-lt"/>
                <a:ea typeface="+mn-ea"/>
                <a:cs typeface="+mn-cs"/>
              </a:rPr>
              <a:t>What is the ultimate goal of your study?</a:t>
            </a: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[Insert study name] is a study looking to [insert research aims]. [Insert reason for study]. [Discuss why study is important- list any interesting statistics if applicable]. With your participation we may be able to [insert ultimate goal of the study]. </a:t>
            </a:r>
          </a:p>
          <a:p>
            <a:r>
              <a:rPr lang="en-US" sz="1200" b="1" i="1" kern="1200" dirty="0" smtClean="0">
                <a:solidFill>
                  <a:schemeClr val="tx1"/>
                </a:solidFill>
                <a:effectLst/>
                <a:latin typeface="+mn-lt"/>
                <a:ea typeface="+mn-ea"/>
                <a:cs typeface="+mn-cs"/>
              </a:rPr>
              <a:t>Example from COMPARE video</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[slide 1] </a:t>
            </a:r>
          </a:p>
          <a:p>
            <a:r>
              <a:rPr lang="en-US" sz="1200" i="1" kern="1200" dirty="0" smtClean="0">
                <a:solidFill>
                  <a:schemeClr val="tx1"/>
                </a:solidFill>
                <a:effectLst/>
                <a:latin typeface="+mn-lt"/>
                <a:ea typeface="+mn-ea"/>
                <a:cs typeface="+mn-cs"/>
              </a:rPr>
              <a:t>Did you know that </a:t>
            </a:r>
            <a:r>
              <a:rPr lang="en-US" sz="1200" i="1" u="sng" kern="1200" dirty="0" smtClean="0">
                <a:solidFill>
                  <a:schemeClr val="tx1"/>
                </a:solidFill>
                <a:effectLst/>
                <a:latin typeface="+mn-lt"/>
                <a:ea typeface="+mn-ea"/>
                <a:cs typeface="+mn-cs"/>
              </a:rPr>
              <a:t>about 75% of women have fibroids</a:t>
            </a:r>
            <a:r>
              <a:rPr lang="en-US" sz="1200" i="1" kern="1200" dirty="0" smtClean="0">
                <a:solidFill>
                  <a:schemeClr val="tx1"/>
                </a:solidFill>
                <a:effectLst/>
                <a:latin typeface="+mn-lt"/>
                <a:ea typeface="+mn-ea"/>
                <a:cs typeface="+mn-cs"/>
              </a:rPr>
              <a:t> and, they can really impact your health and daily life. Even though fibroids are common, there is a</a:t>
            </a:r>
            <a:r>
              <a:rPr lang="en-US" sz="1200" i="1" u="sng" kern="1200" dirty="0" smtClean="0">
                <a:solidFill>
                  <a:schemeClr val="tx1"/>
                </a:solidFill>
                <a:effectLst/>
                <a:latin typeface="+mn-lt"/>
                <a:ea typeface="+mn-ea"/>
                <a:cs typeface="+mn-cs"/>
              </a:rPr>
              <a:t> lot of important information that we still don’t know</a:t>
            </a:r>
            <a:r>
              <a:rPr lang="en-US" sz="1200" i="1" kern="1200" dirty="0" smtClean="0">
                <a:solidFill>
                  <a:schemeClr val="tx1"/>
                </a:solidFill>
                <a:effectLst/>
                <a:latin typeface="+mn-lt"/>
                <a:ea typeface="+mn-ea"/>
                <a:cs typeface="+mn-cs"/>
              </a:rPr>
              <a:t>. [PAUSE]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[slide 2]</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For instance, </a:t>
            </a:r>
            <a:br>
              <a:rPr lang="en-US" sz="1200" i="1"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Will my fibroids grow back after treatment? </a:t>
            </a:r>
            <a:br>
              <a:rPr lang="en-US" sz="1200" i="1"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Will this treatment impact my ability to have a safe pregnancy?</a:t>
            </a:r>
            <a:br>
              <a:rPr lang="en-US" sz="1200" i="1"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Which treatment has the fewest complications and risks? </a:t>
            </a:r>
            <a:br>
              <a:rPr lang="en-US" sz="1200" i="1" kern="1200" dirty="0" smtClean="0">
                <a:solidFill>
                  <a:schemeClr val="tx1"/>
                </a:solidFill>
                <a:effectLst/>
                <a:latin typeface="+mn-lt"/>
                <a:ea typeface="+mn-ea"/>
                <a:cs typeface="+mn-cs"/>
              </a:rPr>
            </a:br>
            <a:r>
              <a:rPr lang="en-US" sz="1200" i="1" u="sng" kern="1200" dirty="0" smtClean="0">
                <a:solidFill>
                  <a:schemeClr val="tx1"/>
                </a:solidFill>
                <a:effectLst/>
                <a:latin typeface="+mn-lt"/>
                <a:ea typeface="+mn-ea"/>
                <a:cs typeface="+mn-cs"/>
              </a:rPr>
              <a:t>COMPARE will help answer these questions and more</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[slide 3]</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COMPARE-UF is a unique type of research study called “patient-centered” research. Women with fibroids have been involved in all stages of planning COMPARE. </a:t>
            </a:r>
            <a:r>
              <a:rPr lang="en-US" sz="1200" i="1" u="sng" kern="1200" dirty="0" smtClean="0">
                <a:solidFill>
                  <a:schemeClr val="tx1"/>
                </a:solidFill>
                <a:effectLst/>
                <a:latin typeface="+mn-lt"/>
                <a:ea typeface="+mn-ea"/>
                <a:cs typeface="+mn-cs"/>
              </a:rPr>
              <a:t>The goal of this study</a:t>
            </a:r>
            <a:r>
              <a:rPr lang="en-US" sz="1200" i="1" kern="1200" dirty="0" smtClean="0">
                <a:solidFill>
                  <a:schemeClr val="tx1"/>
                </a:solidFill>
                <a:effectLst/>
                <a:latin typeface="+mn-lt"/>
                <a:ea typeface="+mn-ea"/>
                <a:cs typeface="+mn-cs"/>
              </a:rPr>
              <a:t> is to be sure that we get answers about fibroids that are most important to you!</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4</a:t>
            </a:fld>
            <a:endParaRPr lang="en-US"/>
          </a:p>
        </p:txBody>
      </p:sp>
    </p:spTree>
    <p:extLst>
      <p:ext uri="{BB962C8B-B14F-4D97-AF65-F5344CB8AC3E}">
        <p14:creationId xmlns:p14="http://schemas.microsoft.com/office/powerpoint/2010/main" val="357962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notes on slide 4)</a:t>
            </a:r>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5</a:t>
            </a:fld>
            <a:endParaRPr lang="en-US"/>
          </a:p>
        </p:txBody>
      </p:sp>
    </p:spTree>
    <p:extLst>
      <p:ext uri="{BB962C8B-B14F-4D97-AF65-F5344CB8AC3E}">
        <p14:creationId xmlns:p14="http://schemas.microsoft.com/office/powerpoint/2010/main" val="3367420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(See notes on slide 4)</a:t>
            </a: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6</a:t>
            </a:fld>
            <a:endParaRPr lang="en-US"/>
          </a:p>
        </p:txBody>
      </p:sp>
    </p:spTree>
    <p:extLst>
      <p:ext uri="{BB962C8B-B14F-4D97-AF65-F5344CB8AC3E}">
        <p14:creationId xmlns:p14="http://schemas.microsoft.com/office/powerpoint/2010/main" val="1674876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Eligibility Criteria:</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to include:</a:t>
            </a:r>
            <a:r>
              <a:rPr lang="en-US" sz="1200" kern="1200" dirty="0" smtClean="0">
                <a:solidFill>
                  <a:schemeClr val="tx1"/>
                </a:solidFill>
                <a:effectLst/>
                <a:latin typeface="+mn-lt"/>
                <a:ea typeface="+mn-ea"/>
                <a:cs typeface="+mn-cs"/>
              </a:rPr>
              <a:t> Use this section to go over basic eligibility criteria for the study. If there are several criterions for eligibility (typically addressed in a telephone screener), highlight the top three and note that a coordinator can explain the rest. </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How it’s used in the script:</a:t>
            </a:r>
            <a:r>
              <a:rPr lang="en-US" sz="1200" i="1" kern="1200" dirty="0" smtClean="0">
                <a:solidFill>
                  <a:schemeClr val="tx1"/>
                </a:solidFill>
                <a:effectLst/>
                <a:latin typeface="+mn-lt"/>
                <a:ea typeface="+mn-ea"/>
                <a:cs typeface="+mn-cs"/>
              </a:rPr>
              <a:t> You may be eligible to enroll in [insert study name] if you are: </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Criterion # 1 </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Criterion # 2</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Criterion # 3</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There are a </a:t>
            </a:r>
            <a:r>
              <a:rPr lang="en-US" sz="1200" b="1" i="1" u="sng" kern="1200" dirty="0" smtClean="0">
                <a:solidFill>
                  <a:schemeClr val="tx1"/>
                </a:solidFill>
                <a:effectLst/>
                <a:latin typeface="+mn-lt"/>
                <a:ea typeface="+mn-ea"/>
                <a:cs typeface="+mn-cs"/>
              </a:rPr>
              <a:t>few other criteria that a study coordinator can explain</a:t>
            </a:r>
            <a:r>
              <a:rPr lang="en-US" sz="1200" i="1" kern="1200" dirty="0" smtClean="0">
                <a:solidFill>
                  <a:schemeClr val="tx1"/>
                </a:solidFill>
                <a:effectLst/>
                <a:latin typeface="+mn-lt"/>
                <a:ea typeface="+mn-ea"/>
                <a:cs typeface="+mn-cs"/>
              </a:rPr>
              <a:t> to you.</a:t>
            </a:r>
            <a:endParaRPr lang="en-US" sz="1200"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Example from COMPARE video:</a:t>
            </a:r>
            <a:r>
              <a:rPr lang="en-US" sz="1200" kern="1200" dirty="0" smtClean="0">
                <a:solidFill>
                  <a:schemeClr val="tx1"/>
                </a:solidFill>
                <a:effectLst/>
                <a:latin typeface="+mn-lt"/>
                <a:ea typeface="+mn-ea"/>
                <a:cs typeface="+mn-cs"/>
              </a:rPr>
              <a:t> You may be eligible to enroll in COMPARE if you are: </a:t>
            </a:r>
          </a:p>
          <a:p>
            <a:pPr lvl="0"/>
            <a:r>
              <a:rPr lang="en-US" sz="1200" kern="1200" dirty="0" smtClean="0">
                <a:solidFill>
                  <a:schemeClr val="tx1"/>
                </a:solidFill>
                <a:effectLst/>
                <a:latin typeface="+mn-lt"/>
                <a:ea typeface="+mn-ea"/>
                <a:cs typeface="+mn-cs"/>
              </a:rPr>
              <a:t>Age 18-54</a:t>
            </a:r>
          </a:p>
          <a:p>
            <a:pPr lvl="0"/>
            <a:r>
              <a:rPr lang="en-US" sz="1200" kern="1200" dirty="0" smtClean="0">
                <a:solidFill>
                  <a:schemeClr val="tx1"/>
                </a:solidFill>
                <a:effectLst/>
                <a:latin typeface="+mn-lt"/>
                <a:ea typeface="+mn-ea"/>
                <a:cs typeface="+mn-cs"/>
              </a:rPr>
              <a:t>Still get a menstrual period</a:t>
            </a:r>
          </a:p>
          <a:p>
            <a:pPr lvl="0"/>
            <a:r>
              <a:rPr lang="en-US" sz="1200" kern="1200" dirty="0" smtClean="0">
                <a:solidFill>
                  <a:schemeClr val="tx1"/>
                </a:solidFill>
                <a:effectLst/>
                <a:latin typeface="+mn-lt"/>
                <a:ea typeface="+mn-ea"/>
                <a:cs typeface="+mn-cs"/>
              </a:rPr>
              <a:t>Scheduled for fibroid treatment</a:t>
            </a:r>
          </a:p>
          <a:p>
            <a:r>
              <a:rPr lang="en-US" sz="1200" kern="1200" dirty="0" smtClean="0">
                <a:solidFill>
                  <a:schemeClr val="tx1"/>
                </a:solidFill>
                <a:effectLst/>
                <a:latin typeface="+mn-lt"/>
                <a:ea typeface="+mn-ea"/>
                <a:cs typeface="+mn-cs"/>
              </a:rPr>
              <a:t>There are a few other criteria that a study coordinator can explain to you.</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7</a:t>
            </a:fld>
            <a:endParaRPr lang="en-US"/>
          </a:p>
        </p:txBody>
      </p:sp>
    </p:spTree>
    <p:extLst>
      <p:ext uri="{BB962C8B-B14F-4D97-AF65-F5344CB8AC3E}">
        <p14:creationId xmlns:p14="http://schemas.microsoft.com/office/powerpoint/2010/main" val="4134469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Study Activities (~ 1-2 sentences)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to include:</a:t>
            </a:r>
            <a:r>
              <a:rPr lang="en-US" sz="1200" kern="1200" dirty="0" smtClean="0">
                <a:solidFill>
                  <a:schemeClr val="tx1"/>
                </a:solidFill>
                <a:effectLst/>
                <a:latin typeface="+mn-lt"/>
                <a:ea typeface="+mn-ea"/>
                <a:cs typeface="+mn-cs"/>
              </a:rPr>
              <a:t> Use this section to highlight what a participant is expected to do if enrolled in the study. </a:t>
            </a:r>
          </a:p>
          <a:p>
            <a:pPr lvl="0"/>
            <a:r>
              <a:rPr lang="en-US" sz="1200" kern="1200" dirty="0" smtClean="0">
                <a:solidFill>
                  <a:schemeClr val="tx1"/>
                </a:solidFill>
                <a:effectLst/>
                <a:latin typeface="+mn-lt"/>
                <a:ea typeface="+mn-ea"/>
                <a:cs typeface="+mn-cs"/>
              </a:rPr>
              <a:t>Make sure to note frequency of visits, are the visits online or in person? </a:t>
            </a:r>
          </a:p>
          <a:p>
            <a:pPr lvl="0"/>
            <a:r>
              <a:rPr lang="en-US" sz="1200" kern="1200" dirty="0" smtClean="0">
                <a:solidFill>
                  <a:schemeClr val="tx1"/>
                </a:solidFill>
                <a:effectLst/>
                <a:latin typeface="+mn-lt"/>
                <a:ea typeface="+mn-ea"/>
                <a:cs typeface="+mn-cs"/>
              </a:rPr>
              <a:t>If answering questionnaires, what kind of questions (generally) will they be answering? </a:t>
            </a:r>
          </a:p>
          <a:p>
            <a:pPr lvl="0"/>
            <a:r>
              <a:rPr lang="en-US" sz="1200" kern="1200" dirty="0" smtClean="0">
                <a:solidFill>
                  <a:schemeClr val="tx1"/>
                </a:solidFill>
                <a:effectLst/>
                <a:latin typeface="+mn-lt"/>
                <a:ea typeface="+mn-ea"/>
                <a:cs typeface="+mn-cs"/>
              </a:rPr>
              <a:t>Also note how long these activities take to complete, i.e. are the visits typically an hour long? Do the surveys typically take x amount of minutes to complete?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If you agree to participate in [insert study name], you will be asked to answer questionnaires every X number of months about XYZ. </a:t>
            </a:r>
            <a:r>
              <a:rPr lang="en-US" sz="1200" b="1" i="1" u="sng" kern="1200" dirty="0" smtClean="0">
                <a:solidFill>
                  <a:schemeClr val="tx1"/>
                </a:solidFill>
                <a:effectLst/>
                <a:latin typeface="+mn-lt"/>
                <a:ea typeface="+mn-ea"/>
                <a:cs typeface="+mn-cs"/>
              </a:rPr>
              <a:t>Optional:</a:t>
            </a:r>
            <a:r>
              <a:rPr lang="en-US" sz="1200" kern="1200" dirty="0" smtClean="0">
                <a:solidFill>
                  <a:schemeClr val="tx1"/>
                </a:solidFill>
                <a:effectLst/>
                <a:latin typeface="+mn-lt"/>
                <a:ea typeface="+mn-ea"/>
                <a:cs typeface="+mn-cs"/>
              </a:rPr>
              <a:t> These surveys will take approximately x amount of minutes to complete. </a:t>
            </a:r>
          </a:p>
          <a:p>
            <a:r>
              <a:rPr lang="en-US" sz="1200" kern="1200" dirty="0" smtClean="0">
                <a:solidFill>
                  <a:schemeClr val="tx1"/>
                </a:solidFill>
                <a:effectLst/>
                <a:latin typeface="+mn-lt"/>
                <a:ea typeface="+mn-ea"/>
                <a:cs typeface="+mn-cs"/>
              </a:rPr>
              <a:t>--OR—</a:t>
            </a: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If you agree to participate in [insert study name], you will be asked to come to our offices for X number of in-person visits at [list location and frequency of visits] and do X,Y, and Z. </a:t>
            </a:r>
            <a:r>
              <a:rPr lang="en-US" sz="1200" b="1" i="1" u="sng" kern="1200" dirty="0" smtClean="0">
                <a:solidFill>
                  <a:schemeClr val="tx1"/>
                </a:solidFill>
                <a:effectLst/>
                <a:latin typeface="+mn-lt"/>
                <a:ea typeface="+mn-ea"/>
                <a:cs typeface="+mn-cs"/>
              </a:rPr>
              <a:t>Optional:</a:t>
            </a:r>
            <a:r>
              <a:rPr lang="en-US" sz="1200" kern="1200" dirty="0" smtClean="0">
                <a:solidFill>
                  <a:schemeClr val="tx1"/>
                </a:solidFill>
                <a:effectLst/>
                <a:latin typeface="+mn-lt"/>
                <a:ea typeface="+mn-ea"/>
                <a:cs typeface="+mn-cs"/>
              </a:rPr>
              <a:t> These visits should take x amount of time. </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Example from COMPARE video:</a:t>
            </a:r>
            <a:r>
              <a:rPr lang="en-US" sz="1200" i="1" kern="1200" dirty="0" smtClean="0">
                <a:solidFill>
                  <a:schemeClr val="tx1"/>
                </a:solidFill>
                <a:effectLst/>
                <a:latin typeface="+mn-lt"/>
                <a:ea typeface="+mn-ea"/>
                <a:cs typeface="+mn-cs"/>
              </a:rPr>
              <a:t> If you agree to participate in COMPARE, you will be asked to answer questionnaires about your fibroid symptoms: before your treatment; six weeks after your treatment; and then once a year thereafter.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8</a:t>
            </a:fld>
            <a:endParaRPr lang="en-US"/>
          </a:p>
        </p:txBody>
      </p:sp>
    </p:spTree>
    <p:extLst>
      <p:ext uri="{BB962C8B-B14F-4D97-AF65-F5344CB8AC3E}">
        <p14:creationId xmlns:p14="http://schemas.microsoft.com/office/powerpoint/2010/main" val="3388108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How to enroll or next steps (one sentence)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to include:</a:t>
            </a:r>
            <a:r>
              <a:rPr lang="en-US" sz="1200" kern="1200" dirty="0" smtClean="0">
                <a:solidFill>
                  <a:schemeClr val="tx1"/>
                </a:solidFill>
                <a:effectLst/>
                <a:latin typeface="+mn-lt"/>
                <a:ea typeface="+mn-ea"/>
                <a:cs typeface="+mn-cs"/>
              </a:rPr>
              <a:t> Use this section to explain how interested participants can enroll in the study. Note content may vary depending on what kinds of activities and/or criterions are required for participants to be considered an enrolled participant. I.e. some studies may require a survey be filled out by a particular deadline; others may require an in-person screening and/or baseline office visit. </a:t>
            </a:r>
          </a:p>
          <a:p>
            <a:pPr lvl="0"/>
            <a:r>
              <a:rPr lang="en-US" sz="1200" kern="1200" dirty="0" smtClean="0">
                <a:solidFill>
                  <a:schemeClr val="tx1"/>
                </a:solidFill>
                <a:effectLst/>
                <a:latin typeface="+mn-lt"/>
                <a:ea typeface="+mn-ea"/>
                <a:cs typeface="+mn-cs"/>
              </a:rPr>
              <a:t>If they need to fill out a survey note how/where these surveys can be completed: online? In person? Via mail? All of the above? </a:t>
            </a:r>
          </a:p>
          <a:p>
            <a:pPr lvl="0"/>
            <a:r>
              <a:rPr lang="en-US" sz="1200" kern="1200" dirty="0" smtClean="0">
                <a:solidFill>
                  <a:schemeClr val="tx1"/>
                </a:solidFill>
                <a:effectLst/>
                <a:latin typeface="+mn-lt"/>
                <a:ea typeface="+mn-ea"/>
                <a:cs typeface="+mn-cs"/>
              </a:rPr>
              <a:t>If enrollment involves coming in for an in-person clinic visit, note how many visits are required to enroll; what will they be doing at these screening/baseline visits?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Enrolling is easy and can be done:</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Enrollment method 1</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Enrollment method 2</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Enrollment method 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r>
              <a:rPr lang="en-US" sz="1200" b="1" kern="1200" dirty="0" smtClean="0">
                <a:solidFill>
                  <a:schemeClr val="tx1"/>
                </a:solidFill>
                <a:effectLst/>
                <a:latin typeface="+mn-lt"/>
                <a:ea typeface="+mn-ea"/>
                <a:cs typeface="+mn-cs"/>
              </a:rPr>
              <a:t>How it’s used in the script:</a:t>
            </a:r>
            <a:r>
              <a:rPr lang="en-US" sz="1200" kern="1200" dirty="0" smtClean="0">
                <a:solidFill>
                  <a:schemeClr val="tx1"/>
                </a:solidFill>
                <a:effectLst/>
                <a:latin typeface="+mn-lt"/>
                <a:ea typeface="+mn-ea"/>
                <a:cs typeface="+mn-cs"/>
              </a:rPr>
              <a:t> To enroll in [study name], we’ll have to schedule an in-person visit and do X,Y,Z…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Example from the COMPARE video:</a:t>
            </a:r>
            <a:r>
              <a:rPr lang="en-US" sz="1200" kern="1200" dirty="0" smtClean="0">
                <a:solidFill>
                  <a:schemeClr val="tx1"/>
                </a:solidFill>
                <a:effectLst/>
                <a:latin typeface="+mn-lt"/>
                <a:ea typeface="+mn-ea"/>
                <a:cs typeface="+mn-cs"/>
              </a:rPr>
              <a:t> Enrolling is easy and can be done either in person, online, or in the mail! </a:t>
            </a:r>
          </a:p>
          <a:p>
            <a:endParaRPr lang="en-US" dirty="0"/>
          </a:p>
        </p:txBody>
      </p:sp>
      <p:sp>
        <p:nvSpPr>
          <p:cNvPr id="4" name="Slide Number Placeholder 3"/>
          <p:cNvSpPr>
            <a:spLocks noGrp="1"/>
          </p:cNvSpPr>
          <p:nvPr>
            <p:ph type="sldNum" sz="quarter" idx="10"/>
          </p:nvPr>
        </p:nvSpPr>
        <p:spPr/>
        <p:txBody>
          <a:bodyPr/>
          <a:lstStyle/>
          <a:p>
            <a:fld id="{2E06375E-3014-4299-9680-732F5187256C}" type="slidenum">
              <a:rPr lang="en-US" smtClean="0"/>
              <a:t>9</a:t>
            </a:fld>
            <a:endParaRPr lang="en-US"/>
          </a:p>
        </p:txBody>
      </p:sp>
    </p:spTree>
    <p:extLst>
      <p:ext uri="{BB962C8B-B14F-4D97-AF65-F5344CB8AC3E}">
        <p14:creationId xmlns:p14="http://schemas.microsoft.com/office/powerpoint/2010/main" val="427653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A08D2-23C2-4B6D-98CA-71FEFDCCB79A}"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3984739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A08D2-23C2-4B6D-98CA-71FEFDCCB79A}"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40230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A08D2-23C2-4B6D-98CA-71FEFDCCB79A}"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144633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A08D2-23C2-4B6D-98CA-71FEFDCCB79A}"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426100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AA08D2-23C2-4B6D-98CA-71FEFDCCB79A}"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196512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A08D2-23C2-4B6D-98CA-71FEFDCCB79A}" type="datetimeFigureOut">
              <a:rPr lang="en-US" smtClean="0"/>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356315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A08D2-23C2-4B6D-98CA-71FEFDCCB79A}" type="datetimeFigureOut">
              <a:rPr lang="en-US" smtClean="0"/>
              <a:t>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118103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A08D2-23C2-4B6D-98CA-71FEFDCCB79A}" type="datetimeFigureOut">
              <a:rPr lang="en-US" smtClean="0"/>
              <a:t>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221530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A08D2-23C2-4B6D-98CA-71FEFDCCB79A}" type="datetimeFigureOut">
              <a:rPr lang="en-US" smtClean="0"/>
              <a:t>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229106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AA08D2-23C2-4B6D-98CA-71FEFDCCB79A}" type="datetimeFigureOut">
              <a:rPr lang="en-US" smtClean="0"/>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373166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AA08D2-23C2-4B6D-98CA-71FEFDCCB79A}" type="datetimeFigureOut">
              <a:rPr lang="en-US" smtClean="0"/>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B1C-25AA-46B0-8472-0211E2A19D83}" type="slidenum">
              <a:rPr lang="en-US" smtClean="0"/>
              <a:t>‹#›</a:t>
            </a:fld>
            <a:endParaRPr lang="en-US"/>
          </a:p>
        </p:txBody>
      </p:sp>
    </p:spTree>
    <p:extLst>
      <p:ext uri="{BB962C8B-B14F-4D97-AF65-F5344CB8AC3E}">
        <p14:creationId xmlns:p14="http://schemas.microsoft.com/office/powerpoint/2010/main" val="136626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A08D2-23C2-4B6D-98CA-71FEFDCCB79A}" type="datetimeFigureOut">
              <a:rPr lang="en-US" smtClean="0"/>
              <a:t>2/14/2018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8EB1C-25AA-46B0-8472-0211E2A19D83}" type="slidenum">
              <a:rPr lang="en-US" smtClean="0"/>
              <a:t>‹#›</a:t>
            </a:fld>
            <a:endParaRPr lang="en-US"/>
          </a:p>
        </p:txBody>
      </p:sp>
    </p:spTree>
    <p:extLst>
      <p:ext uri="{BB962C8B-B14F-4D97-AF65-F5344CB8AC3E}">
        <p14:creationId xmlns:p14="http://schemas.microsoft.com/office/powerpoint/2010/main" val="2276257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hyperlink" Target="https://ucsf.app.box.com/s/yl9yjz99hji3aluo0rwqagb5djezeo7d"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9500" y="366178"/>
            <a:ext cx="9975273" cy="2702009"/>
          </a:xfrm>
        </p:spPr>
        <p:txBody>
          <a:bodyPr anchor="ctr">
            <a:normAutofit/>
          </a:bodyPr>
          <a:lstStyle/>
          <a:p>
            <a:r>
              <a:rPr lang="en-US" b="1" dirty="0" smtClean="0"/>
              <a:t>Recruitment Video </a:t>
            </a:r>
            <a:br>
              <a:rPr lang="en-US" b="1" dirty="0" smtClean="0"/>
            </a:br>
            <a:r>
              <a:rPr lang="en-US" b="1" dirty="0" smtClean="0"/>
              <a:t>Storyboard Template</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7766" y="6378681"/>
            <a:ext cx="2350819" cy="390254"/>
          </a:xfrm>
          <a:prstGeom prst="rect">
            <a:avLst/>
          </a:prstGeom>
        </p:spPr>
      </p:pic>
      <p:sp>
        <p:nvSpPr>
          <p:cNvPr id="3" name="TextBox 2"/>
          <p:cNvSpPr txBox="1"/>
          <p:nvPr/>
        </p:nvSpPr>
        <p:spPr>
          <a:xfrm>
            <a:off x="1209500" y="2534787"/>
            <a:ext cx="10647220" cy="3693319"/>
          </a:xfrm>
          <a:prstGeom prst="rect">
            <a:avLst/>
          </a:prstGeom>
          <a:noFill/>
        </p:spPr>
        <p:txBody>
          <a:bodyPr wrap="square" rtlCol="0">
            <a:spAutoFit/>
          </a:bodyPr>
          <a:lstStyle/>
          <a:p>
            <a:r>
              <a:rPr lang="en-US" b="1" dirty="0"/>
              <a:t>How to use this storyboard template:</a:t>
            </a:r>
          </a:p>
          <a:p>
            <a:r>
              <a:rPr lang="en-US" dirty="0"/>
              <a:t>Creating a storyboard and a script is one of the most important—and time consuming—parts of the </a:t>
            </a:r>
            <a:r>
              <a:rPr lang="en-US" dirty="0" smtClean="0"/>
              <a:t>video </a:t>
            </a:r>
            <a:r>
              <a:rPr lang="en-US" dirty="0"/>
              <a:t>creation process. </a:t>
            </a:r>
            <a:r>
              <a:rPr lang="en-US" dirty="0" smtClean="0"/>
              <a:t>A storyboard is an outline of your recruitment video to help you plan out your images and narration.  This </a:t>
            </a:r>
            <a:r>
              <a:rPr lang="en-US" dirty="0"/>
              <a:t>storyboard </a:t>
            </a:r>
            <a:r>
              <a:rPr lang="en-US" dirty="0" smtClean="0"/>
              <a:t>was developed by the Compare-UF </a:t>
            </a:r>
            <a:r>
              <a:rPr lang="en-US" dirty="0"/>
              <a:t>study and has been </a:t>
            </a:r>
            <a:r>
              <a:rPr lang="en-US" dirty="0" smtClean="0"/>
              <a:t>edited </a:t>
            </a:r>
            <a:r>
              <a:rPr lang="en-US" dirty="0"/>
              <a:t>into a template to help study teams organize their recruitment video planning. </a:t>
            </a:r>
            <a:endParaRPr lang="en-US" dirty="0" smtClean="0"/>
          </a:p>
          <a:p>
            <a:endParaRPr lang="en-US" dirty="0"/>
          </a:p>
          <a:p>
            <a:r>
              <a:rPr lang="en-US" b="1" dirty="0" smtClean="0"/>
              <a:t>Here’s </a:t>
            </a:r>
            <a:r>
              <a:rPr lang="en-US" b="1" dirty="0"/>
              <a:t>how to use the template:</a:t>
            </a:r>
          </a:p>
          <a:p>
            <a:r>
              <a:rPr lang="en-US" b="1" dirty="0"/>
              <a:t>Images</a:t>
            </a:r>
            <a:r>
              <a:rPr lang="en-US" dirty="0"/>
              <a:t>: Each slide shows suggested imagery and headlines. You can add your own images and details related to your study in the PowerPoint.</a:t>
            </a:r>
          </a:p>
          <a:p>
            <a:r>
              <a:rPr lang="en-US" b="1" dirty="0"/>
              <a:t>Script</a:t>
            </a:r>
            <a:r>
              <a:rPr lang="en-US" dirty="0"/>
              <a:t>: Each slide has an accompanying section of script in the notes section of the PowerPoint. Each </a:t>
            </a:r>
            <a:r>
              <a:rPr lang="en-US" dirty="0" smtClean="0"/>
              <a:t>slide </a:t>
            </a:r>
            <a:r>
              <a:rPr lang="en-US" dirty="0"/>
              <a:t>contains information on what to include, the context for how it’s used in the script, and an example of how it’s used in the Compare-UF script. </a:t>
            </a:r>
            <a:r>
              <a:rPr lang="en-US" dirty="0" smtClean="0"/>
              <a:t> On </a:t>
            </a:r>
            <a:r>
              <a:rPr lang="en-US" dirty="0"/>
              <a:t>Slide 2, you can view the entire Compare-UF Script.</a:t>
            </a:r>
          </a:p>
          <a:p>
            <a:endParaRPr lang="en-US" dirty="0"/>
          </a:p>
        </p:txBody>
      </p:sp>
    </p:spTree>
    <p:extLst>
      <p:ext uri="{BB962C8B-B14F-4D97-AF65-F5344CB8AC3E}">
        <p14:creationId xmlns:p14="http://schemas.microsoft.com/office/powerpoint/2010/main" val="1156704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799" y="6460987"/>
            <a:ext cx="2287201" cy="379693"/>
          </a:xfrm>
          <a:prstGeom prst="rect">
            <a:avLst/>
          </a:prstGeom>
        </p:spPr>
      </p:pic>
      <p:pic>
        <p:nvPicPr>
          <p:cNvPr id="3"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741255" y="483714"/>
            <a:ext cx="8914777" cy="5014562"/>
          </a:xfrm>
        </p:spPr>
      </p:pic>
      <p:pic>
        <p:nvPicPr>
          <p:cNvPr id="7" name="Picture 6" descr="File:Speaker-audio-&lt;strong&gt;hear&lt;/strong&gt;-00 WBG67.jp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5032" y="5368356"/>
            <a:ext cx="1170763" cy="1170763"/>
          </a:xfrm>
          <a:prstGeom prst="rect">
            <a:avLst/>
          </a:prstGeom>
        </p:spPr>
      </p:pic>
      <p:sp>
        <p:nvSpPr>
          <p:cNvPr id="5" name="Rectangle 4"/>
          <p:cNvSpPr/>
          <p:nvPr/>
        </p:nvSpPr>
        <p:spPr>
          <a:xfrm>
            <a:off x="1741255" y="5614916"/>
            <a:ext cx="9552179" cy="729430"/>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Narration: Participants </a:t>
            </a:r>
            <a:r>
              <a:rPr lang="en-US" dirty="0">
                <a:latin typeface="Calibri" panose="020F0502020204030204" pitchFamily="34" charset="0"/>
                <a:ea typeface="Calibri" panose="020F0502020204030204" pitchFamily="34" charset="0"/>
                <a:cs typeface="Times New Roman" panose="02020603050405020304" pitchFamily="18" charset="0"/>
              </a:rPr>
              <a:t>that complete all of the study procedures (or attend all study visits) may receive up to $XX in [method of payment].</a:t>
            </a:r>
          </a:p>
        </p:txBody>
      </p:sp>
    </p:spTree>
    <p:extLst>
      <p:ext uri="{BB962C8B-B14F-4D97-AF65-F5344CB8AC3E}">
        <p14:creationId xmlns:p14="http://schemas.microsoft.com/office/powerpoint/2010/main" val="3392987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521" y="415835"/>
            <a:ext cx="10515600" cy="1325563"/>
          </a:xfrm>
        </p:spPr>
        <p:txBody>
          <a:bodyPr/>
          <a:lstStyle/>
          <a:p>
            <a:pPr algn="ctr"/>
            <a:r>
              <a:rPr lang="en-US" b="1" dirty="0" smtClean="0"/>
              <a:t>Contact</a:t>
            </a:r>
            <a:r>
              <a:rPr lang="en-US" dirty="0" smtClean="0"/>
              <a:t> </a:t>
            </a:r>
            <a:r>
              <a:rPr lang="en-US" b="1" dirty="0" smtClean="0"/>
              <a:t>Information</a:t>
            </a:r>
            <a:r>
              <a:rPr lang="en-US" dirty="0" smtClean="0"/>
              <a:t> 	</a:t>
            </a:r>
            <a:endParaRPr lang="en-US"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799" y="6460987"/>
            <a:ext cx="2287201" cy="379693"/>
          </a:xfrm>
          <a:prstGeom prst="rect">
            <a:avLst/>
          </a:prstGeom>
        </p:spPr>
      </p:pic>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0344" y="1422400"/>
            <a:ext cx="7735712" cy="4351338"/>
          </a:xfrm>
        </p:spPr>
      </p:pic>
      <p:pic>
        <p:nvPicPr>
          <p:cNvPr id="10" name="Picture 9" descr="File:Speaker-audio-&lt;strong&gt;hear&lt;/strong&gt;-00 WBG67.jp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5032" y="5368356"/>
            <a:ext cx="1170763" cy="1170763"/>
          </a:xfrm>
          <a:prstGeom prst="rect">
            <a:avLst/>
          </a:prstGeom>
        </p:spPr>
      </p:pic>
      <p:sp>
        <p:nvSpPr>
          <p:cNvPr id="6" name="Rectangle 5"/>
          <p:cNvSpPr/>
          <p:nvPr/>
        </p:nvSpPr>
        <p:spPr>
          <a:xfrm>
            <a:off x="1789214" y="5589022"/>
            <a:ext cx="10074233" cy="729430"/>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Narration: If </a:t>
            </a:r>
            <a:r>
              <a:rPr lang="en-US" dirty="0">
                <a:latin typeface="Calibri" panose="020F0502020204030204" pitchFamily="34" charset="0"/>
                <a:ea typeface="Calibri" panose="020F0502020204030204" pitchFamily="34" charset="0"/>
                <a:cs typeface="Times New Roman" panose="02020603050405020304" pitchFamily="18" charset="0"/>
              </a:rPr>
              <a:t>you or someone you know is affected by x condition or doing x type of treatment/procedure, we want to hear from you! Please consider joining [study name]</a:t>
            </a:r>
          </a:p>
        </p:txBody>
      </p:sp>
    </p:spTree>
    <p:extLst>
      <p:ext uri="{BB962C8B-B14F-4D97-AF65-F5344CB8AC3E}">
        <p14:creationId xmlns:p14="http://schemas.microsoft.com/office/powerpoint/2010/main" val="3768083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Example: </a:t>
            </a:r>
            <a:br>
              <a:rPr lang="en-US" b="1" dirty="0" smtClean="0"/>
            </a:br>
            <a:r>
              <a:rPr lang="en-US" b="1" dirty="0" smtClean="0"/>
              <a:t>COMPARE-UF </a:t>
            </a:r>
            <a:r>
              <a:rPr lang="en-US" b="1" dirty="0"/>
              <a:t>s</a:t>
            </a:r>
            <a:r>
              <a:rPr lang="en-US" b="1" dirty="0" smtClean="0"/>
              <a:t>tudy recruitment video</a:t>
            </a:r>
            <a:endParaRPr lang="en-US" b="1" dirty="0"/>
          </a:p>
        </p:txBody>
      </p:sp>
      <p:pic>
        <p:nvPicPr>
          <p:cNvPr id="9" name="Content Placeholder 8">
            <a:hlinkClick r:id="rId3"/>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962290" y="2505075"/>
            <a:ext cx="4912783" cy="3684588"/>
          </a:xfrm>
        </p:spPr>
      </p:pic>
      <p:sp>
        <p:nvSpPr>
          <p:cNvPr id="11" name="Content Placeholder 10"/>
          <p:cNvSpPr>
            <a:spLocks noGrp="1"/>
          </p:cNvSpPr>
          <p:nvPr>
            <p:ph sz="quarter" idx="4"/>
          </p:nvPr>
        </p:nvSpPr>
        <p:spPr/>
        <p:txBody>
          <a:bodyPr/>
          <a:lstStyle/>
          <a:p>
            <a:r>
              <a:rPr lang="en-US" dirty="0" smtClean="0"/>
              <a:t>Right click on image (open hyperlink) or use link below to watch </a:t>
            </a:r>
          </a:p>
          <a:p>
            <a:r>
              <a:rPr lang="en-US" dirty="0" smtClean="0"/>
              <a:t>Script available below in notes </a:t>
            </a:r>
            <a:endParaRPr lang="en-US" dirty="0"/>
          </a:p>
        </p:txBody>
      </p:sp>
      <p:sp>
        <p:nvSpPr>
          <p:cNvPr id="12" name="TextBox 11"/>
          <p:cNvSpPr txBox="1"/>
          <p:nvPr/>
        </p:nvSpPr>
        <p:spPr>
          <a:xfrm>
            <a:off x="606287" y="6298993"/>
            <a:ext cx="9668096" cy="369332"/>
          </a:xfrm>
          <a:prstGeom prst="rect">
            <a:avLst/>
          </a:prstGeom>
          <a:noFill/>
        </p:spPr>
        <p:txBody>
          <a:bodyPr wrap="none" rtlCol="0">
            <a:spAutoFit/>
          </a:bodyPr>
          <a:lstStyle/>
          <a:p>
            <a:r>
              <a:rPr lang="en-US" dirty="0" smtClean="0"/>
              <a:t>COMPARE-UF recruitment video link: </a:t>
            </a:r>
            <a:r>
              <a:rPr lang="en-US" dirty="0" smtClean="0">
                <a:hlinkClick r:id="rId3"/>
              </a:rPr>
              <a:t>https://ucsf.app.box.com/s/yl9yjz99hji3aluo0rwqagb5djezeo7d</a:t>
            </a:r>
            <a:r>
              <a:rPr lang="en-US" dirty="0" smtClean="0"/>
              <a:t> </a:t>
            </a:r>
            <a:endParaRPr lang="en-US" dirty="0"/>
          </a:p>
        </p:txBody>
      </p:sp>
      <p:sp>
        <p:nvSpPr>
          <p:cNvPr id="14" name="Down Arrow 13"/>
          <p:cNvSpPr/>
          <p:nvPr/>
        </p:nvSpPr>
        <p:spPr>
          <a:xfrm>
            <a:off x="7612083" y="4203865"/>
            <a:ext cx="320634" cy="7125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46522" y="6519552"/>
            <a:ext cx="1912430" cy="317478"/>
          </a:xfrm>
          <a:prstGeom prst="rect">
            <a:avLst/>
          </a:prstGeom>
        </p:spPr>
      </p:pic>
    </p:spTree>
    <p:extLst>
      <p:ext uri="{BB962C8B-B14F-4D97-AF65-F5344CB8AC3E}">
        <p14:creationId xmlns:p14="http://schemas.microsoft.com/office/powerpoint/2010/main" val="208809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243" y="305748"/>
            <a:ext cx="6085114" cy="1325563"/>
          </a:xfrm>
        </p:spPr>
        <p:txBody>
          <a:bodyPr/>
          <a:lstStyle/>
          <a:p>
            <a:pPr algn="ctr"/>
            <a:r>
              <a:rPr lang="en-US" b="1" dirty="0" smtClean="0"/>
              <a:t>What is your study about?</a:t>
            </a:r>
            <a:endParaRPr lang="en-US" b="1"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799" y="6460987"/>
            <a:ext cx="2287201" cy="379693"/>
          </a:xfrm>
          <a:prstGeom prst="rect">
            <a:avLst/>
          </a:prstGeom>
        </p:spPr>
      </p:pic>
      <p:pic>
        <p:nvPicPr>
          <p:cNvPr id="5" name="Content Placeholder 4"/>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743197" y="2128331"/>
            <a:ext cx="5737669" cy="3227439"/>
          </a:xfrm>
        </p:spPr>
      </p:pic>
      <p:sp>
        <p:nvSpPr>
          <p:cNvPr id="4" name="Content Placeholder 3"/>
          <p:cNvSpPr>
            <a:spLocks noGrp="1"/>
          </p:cNvSpPr>
          <p:nvPr>
            <p:ph sz="half" idx="2"/>
          </p:nvPr>
        </p:nvSpPr>
        <p:spPr/>
        <p:txBody>
          <a:bodyPr/>
          <a:lstStyle/>
          <a:p>
            <a:r>
              <a:rPr lang="en-US" b="1" dirty="0"/>
              <a:t>What to include:</a:t>
            </a:r>
            <a:r>
              <a:rPr lang="en-US" dirty="0"/>
              <a:t> Use this section to describe what your study </a:t>
            </a:r>
            <a:r>
              <a:rPr lang="en-US" dirty="0" smtClean="0"/>
              <a:t>is about, </a:t>
            </a:r>
            <a:r>
              <a:rPr lang="en-US" dirty="0"/>
              <a:t>and who you are looking for.</a:t>
            </a:r>
          </a:p>
          <a:p>
            <a:pPr lvl="1"/>
            <a:r>
              <a:rPr lang="en-US" dirty="0"/>
              <a:t>Who are you targeting for enrollment (men, women, children, or people with a particular diagnosis or condition) </a:t>
            </a:r>
          </a:p>
          <a:p>
            <a:pPr lvl="1"/>
            <a:r>
              <a:rPr lang="en-US" dirty="0"/>
              <a:t>How many people you expect to </a:t>
            </a:r>
            <a:r>
              <a:rPr lang="en-US" dirty="0" smtClean="0"/>
              <a:t>enroll?</a:t>
            </a:r>
            <a:endParaRPr lang="en-US" dirty="0"/>
          </a:p>
          <a:p>
            <a:endParaRPr lang="en-US" dirty="0"/>
          </a:p>
        </p:txBody>
      </p:sp>
      <p:pic>
        <p:nvPicPr>
          <p:cNvPr id="6" name="Picture 5" descr="File:Speaker-audio-&lt;strong&gt;hear&lt;/strong&gt;-00 WBG67.jp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815" y="5577143"/>
            <a:ext cx="1170763" cy="1170763"/>
          </a:xfrm>
          <a:prstGeom prst="rect">
            <a:avLst/>
          </a:prstGeom>
        </p:spPr>
      </p:pic>
      <p:sp>
        <p:nvSpPr>
          <p:cNvPr id="7" name="TextBox 6"/>
          <p:cNvSpPr txBox="1"/>
          <p:nvPr/>
        </p:nvSpPr>
        <p:spPr>
          <a:xfrm>
            <a:off x="1328578" y="5727503"/>
            <a:ext cx="9909563" cy="923330"/>
          </a:xfrm>
          <a:prstGeom prst="rect">
            <a:avLst/>
          </a:prstGeom>
          <a:noFill/>
        </p:spPr>
        <p:txBody>
          <a:bodyPr wrap="square" rtlCol="0">
            <a:spAutoFit/>
          </a:bodyPr>
          <a:lstStyle/>
          <a:p>
            <a:r>
              <a:rPr lang="en-US" dirty="0" smtClean="0"/>
              <a:t>Narration: [Insert </a:t>
            </a:r>
            <a:r>
              <a:rPr lang="en-US" dirty="0"/>
              <a:t>study name] is a study that will enroll X number of participants [address them as men/women/children if possible and/or appropriate] that are undergoing [or that have a particular diagnosis for a particular condition] </a:t>
            </a:r>
          </a:p>
        </p:txBody>
      </p:sp>
    </p:spTree>
    <p:extLst>
      <p:ext uri="{BB962C8B-B14F-4D97-AF65-F5344CB8AC3E}">
        <p14:creationId xmlns:p14="http://schemas.microsoft.com/office/powerpoint/2010/main" val="3764179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7353" y="15878"/>
            <a:ext cx="7096147" cy="1325563"/>
          </a:xfrm>
        </p:spPr>
        <p:txBody>
          <a:bodyPr/>
          <a:lstStyle/>
          <a:p>
            <a:r>
              <a:rPr lang="en-US" b="1" dirty="0" smtClean="0"/>
              <a:t>Why are you doing this study?</a:t>
            </a:r>
            <a:endParaRPr lang="en-US" b="1"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799" y="6460987"/>
            <a:ext cx="2287201" cy="379693"/>
          </a:xfrm>
          <a:prstGeom prst="rect">
            <a:avLst/>
          </a:prstGeom>
        </p:spPr>
      </p:pic>
      <p:pic>
        <p:nvPicPr>
          <p:cNvPr id="5" name="Content Placeholder 4"/>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3580904" y="3595027"/>
            <a:ext cx="5181600" cy="2914650"/>
          </a:xfrm>
        </p:spPr>
      </p:pic>
      <p:sp>
        <p:nvSpPr>
          <p:cNvPr id="4" name="Content Placeholder 3"/>
          <p:cNvSpPr>
            <a:spLocks noGrp="1"/>
          </p:cNvSpPr>
          <p:nvPr>
            <p:ph sz="half" idx="1"/>
          </p:nvPr>
        </p:nvSpPr>
        <p:spPr>
          <a:xfrm>
            <a:off x="653142" y="1549296"/>
            <a:ext cx="11037125" cy="2045731"/>
          </a:xfrm>
        </p:spPr>
        <p:txBody>
          <a:bodyPr>
            <a:normAutofit/>
          </a:bodyPr>
          <a:lstStyle/>
          <a:p>
            <a:r>
              <a:rPr lang="en-US" b="1" dirty="0"/>
              <a:t>What to include: </a:t>
            </a:r>
            <a:r>
              <a:rPr lang="en-US" dirty="0"/>
              <a:t>Use this section to explain why you’re doing the study, what you hope to accomplish with this study, and why participants would want to join. This section may be divided into several slides. </a:t>
            </a:r>
            <a:endParaRPr lang="en-US" dirty="0" smtClean="0"/>
          </a:p>
          <a:p>
            <a:pPr lvl="1"/>
            <a:r>
              <a:rPr lang="en-US" dirty="0"/>
              <a:t>Are there any relevant statistics or facts that would be worth mentioning? </a:t>
            </a:r>
          </a:p>
          <a:p>
            <a:pPr lvl="3"/>
            <a:r>
              <a:rPr lang="en-US" dirty="0"/>
              <a:t>Tie this into why your study is important and being done</a:t>
            </a:r>
          </a:p>
          <a:p>
            <a:endParaRPr lang="en-US" dirty="0"/>
          </a:p>
          <a:p>
            <a:endParaRPr lang="en-US" dirty="0"/>
          </a:p>
        </p:txBody>
      </p:sp>
      <p:pic>
        <p:nvPicPr>
          <p:cNvPr id="13" name="Picture 12" descr="File:Speaker-audio-&lt;strong&gt;hear&lt;/strong&gt;-00 WBG67.jp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815" y="5577143"/>
            <a:ext cx="1170763" cy="1170763"/>
          </a:xfrm>
          <a:prstGeom prst="rect">
            <a:avLst/>
          </a:prstGeom>
        </p:spPr>
      </p:pic>
      <p:sp>
        <p:nvSpPr>
          <p:cNvPr id="14" name="Rectangle 13"/>
          <p:cNvSpPr/>
          <p:nvPr/>
        </p:nvSpPr>
        <p:spPr>
          <a:xfrm>
            <a:off x="1575460" y="6118673"/>
            <a:ext cx="8566068" cy="410882"/>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Narration: [Discuss </a:t>
            </a:r>
            <a:r>
              <a:rPr lang="en-US" dirty="0">
                <a:latin typeface="Calibri" panose="020F0502020204030204" pitchFamily="34" charset="0"/>
                <a:ea typeface="Calibri" panose="020F0502020204030204" pitchFamily="34" charset="0"/>
                <a:cs typeface="Times New Roman" panose="02020603050405020304" pitchFamily="18" charset="0"/>
              </a:rPr>
              <a:t>why study is important- list any interesting statistics if applicable]. </a:t>
            </a:r>
          </a:p>
        </p:txBody>
      </p:sp>
    </p:spTree>
    <p:extLst>
      <p:ext uri="{BB962C8B-B14F-4D97-AF65-F5344CB8AC3E}">
        <p14:creationId xmlns:p14="http://schemas.microsoft.com/office/powerpoint/2010/main" val="4201585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Research Aims</a:t>
            </a:r>
            <a:endParaRPr lang="en-US" b="1"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37084" y="2066306"/>
            <a:ext cx="6305230" cy="3546692"/>
          </a:xfrm>
        </p:spPr>
      </p:pic>
      <p:sp>
        <p:nvSpPr>
          <p:cNvPr id="4" name="Content Placeholder 3"/>
          <p:cNvSpPr>
            <a:spLocks noGrp="1"/>
          </p:cNvSpPr>
          <p:nvPr>
            <p:ph sz="half" idx="2"/>
          </p:nvPr>
        </p:nvSpPr>
        <p:spPr>
          <a:xfrm>
            <a:off x="6338454" y="2597521"/>
            <a:ext cx="5181600" cy="1653845"/>
          </a:xfrm>
        </p:spPr>
        <p:txBody>
          <a:bodyPr/>
          <a:lstStyle/>
          <a:p>
            <a:pPr lvl="0"/>
            <a:r>
              <a:rPr lang="en-US" dirty="0"/>
              <a:t>What are the reason (s) your study is being done?</a:t>
            </a:r>
          </a:p>
          <a:p>
            <a:pPr lvl="1"/>
            <a:r>
              <a:rPr lang="en-US" dirty="0"/>
              <a:t>Research aims </a:t>
            </a:r>
          </a:p>
          <a:p>
            <a:endParaRPr lang="en-US" dirty="0"/>
          </a:p>
        </p:txBody>
      </p:sp>
      <p:sp>
        <p:nvSpPr>
          <p:cNvPr id="6" name="Rectangle 5"/>
          <p:cNvSpPr/>
          <p:nvPr/>
        </p:nvSpPr>
        <p:spPr>
          <a:xfrm>
            <a:off x="1671327" y="5988616"/>
            <a:ext cx="7130670" cy="410882"/>
          </a:xfrm>
          <a:prstGeom prst="rect">
            <a:avLst/>
          </a:prstGeom>
        </p:spPr>
        <p:txBody>
          <a:bodyPr wrap="non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Narration: [Insert </a:t>
            </a:r>
            <a:r>
              <a:rPr lang="en-US" dirty="0">
                <a:latin typeface="Calibri" panose="020F0502020204030204" pitchFamily="34" charset="0"/>
                <a:ea typeface="Calibri" panose="020F0502020204030204" pitchFamily="34" charset="0"/>
                <a:cs typeface="Times New Roman" panose="02020603050405020304" pitchFamily="18" charset="0"/>
              </a:rPr>
              <a:t>study name] is a study looking to [insert research aims]. </a:t>
            </a:r>
          </a:p>
        </p:txBody>
      </p:sp>
      <p:pic>
        <p:nvPicPr>
          <p:cNvPr id="7" name="Picture 6" descr="File:Speaker-audio-&lt;strong&gt;hear&lt;/strong&gt;-00 WBG67.jp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815" y="5577143"/>
            <a:ext cx="1170763" cy="1170763"/>
          </a:xfrm>
          <a:prstGeom prst="rect">
            <a:avLst/>
          </a:prstGeom>
        </p:spPr>
      </p:pic>
    </p:spTree>
    <p:extLst>
      <p:ext uri="{BB962C8B-B14F-4D97-AF65-F5344CB8AC3E}">
        <p14:creationId xmlns:p14="http://schemas.microsoft.com/office/powerpoint/2010/main" val="411045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the ultimate goal of your study</a:t>
            </a:r>
            <a:r>
              <a:rPr lang="en-US" b="1" dirty="0" smtClean="0"/>
              <a:t>?</a:t>
            </a:r>
            <a:endParaRPr lang="en-US" b="1"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423602" y="1415812"/>
            <a:ext cx="7025482" cy="3951834"/>
          </a:xfrm>
        </p:spPr>
      </p:pic>
      <p:pic>
        <p:nvPicPr>
          <p:cNvPr id="6" name="Picture 5" descr="File:Speaker-audio-&lt;strong&gt;hear&lt;/strong&gt;-00 WBG67.jp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815" y="5577143"/>
            <a:ext cx="1170763" cy="1170763"/>
          </a:xfrm>
          <a:prstGeom prst="rect">
            <a:avLst/>
          </a:prstGeom>
        </p:spPr>
      </p:pic>
      <p:sp>
        <p:nvSpPr>
          <p:cNvPr id="7" name="Rectangle 6"/>
          <p:cNvSpPr/>
          <p:nvPr/>
        </p:nvSpPr>
        <p:spPr>
          <a:xfrm>
            <a:off x="1659247" y="5957083"/>
            <a:ext cx="8554192" cy="410882"/>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Narration: With </a:t>
            </a:r>
            <a:r>
              <a:rPr lang="en-US" dirty="0">
                <a:latin typeface="Calibri" panose="020F0502020204030204" pitchFamily="34" charset="0"/>
                <a:ea typeface="Calibri" panose="020F0502020204030204" pitchFamily="34" charset="0"/>
                <a:cs typeface="Times New Roman" panose="02020603050405020304" pitchFamily="18" charset="0"/>
              </a:rPr>
              <a:t>your participation, we may be able to [insert ultimate goal of the study].</a:t>
            </a:r>
          </a:p>
        </p:txBody>
      </p:sp>
    </p:spTree>
    <p:extLst>
      <p:ext uri="{BB962C8B-B14F-4D97-AF65-F5344CB8AC3E}">
        <p14:creationId xmlns:p14="http://schemas.microsoft.com/office/powerpoint/2010/main" val="3701162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873"/>
            <a:ext cx="10515600" cy="1325563"/>
          </a:xfrm>
        </p:spPr>
        <p:txBody>
          <a:bodyPr/>
          <a:lstStyle/>
          <a:p>
            <a:pPr algn="ctr"/>
            <a:r>
              <a:rPr lang="en-US" b="1" dirty="0" smtClean="0"/>
              <a:t>Eligibility Criteria </a:t>
            </a:r>
            <a:endParaRPr lang="en-US" b="1"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799" y="6460987"/>
            <a:ext cx="2287201" cy="379693"/>
          </a:xfrm>
          <a:prstGeom prst="rect">
            <a:avLst/>
          </a:prstGeom>
        </p:spPr>
      </p:pic>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346897" y="1314986"/>
            <a:ext cx="7735712" cy="4351338"/>
          </a:xfrm>
        </p:spPr>
      </p:pic>
      <p:pic>
        <p:nvPicPr>
          <p:cNvPr id="8" name="Picture 7" descr="File:Speaker-audio-&lt;strong&gt;hear&lt;/strong&gt;-00 WBG67.jp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815" y="5577143"/>
            <a:ext cx="1170763" cy="1170763"/>
          </a:xfrm>
          <a:prstGeom prst="rect">
            <a:avLst/>
          </a:prstGeom>
        </p:spPr>
      </p:pic>
      <p:sp>
        <p:nvSpPr>
          <p:cNvPr id="7" name="Rectangle 6"/>
          <p:cNvSpPr/>
          <p:nvPr/>
        </p:nvSpPr>
        <p:spPr>
          <a:xfrm>
            <a:off x="1698171" y="5700859"/>
            <a:ext cx="9559637" cy="923330"/>
          </a:xfrm>
          <a:prstGeom prst="rect">
            <a:avLst/>
          </a:prstGeom>
        </p:spPr>
        <p:txBody>
          <a:bodyPr wrap="square">
            <a:spAutoFit/>
          </a:bodyPr>
          <a:lstStyle/>
          <a:p>
            <a:r>
              <a:rPr lang="en-US" dirty="0" smtClean="0"/>
              <a:t>Narration: You </a:t>
            </a:r>
            <a:r>
              <a:rPr lang="en-US" dirty="0"/>
              <a:t>may be eligible to enroll in [study name] if you are: </a:t>
            </a:r>
            <a:r>
              <a:rPr lang="en-US" dirty="0" smtClean="0"/>
              <a:t>Criterion </a:t>
            </a:r>
            <a:r>
              <a:rPr lang="en-US" dirty="0"/>
              <a:t># </a:t>
            </a:r>
            <a:r>
              <a:rPr lang="en-US" dirty="0" smtClean="0"/>
              <a:t>1; Criterion </a:t>
            </a:r>
            <a:r>
              <a:rPr lang="en-US" dirty="0"/>
              <a:t># </a:t>
            </a:r>
            <a:r>
              <a:rPr lang="en-US" dirty="0" smtClean="0"/>
              <a:t>2; Criterion </a:t>
            </a:r>
            <a:r>
              <a:rPr lang="en-US" dirty="0"/>
              <a:t># 3</a:t>
            </a:r>
          </a:p>
          <a:p>
            <a:r>
              <a:rPr lang="en-US" dirty="0"/>
              <a:t>There are a </a:t>
            </a:r>
            <a:r>
              <a:rPr lang="en-US" b="1" u="sng" dirty="0"/>
              <a:t>few other criteria that a study coordinator can explain</a:t>
            </a:r>
            <a:r>
              <a:rPr lang="en-US" dirty="0"/>
              <a:t> to you.</a:t>
            </a:r>
          </a:p>
        </p:txBody>
      </p:sp>
    </p:spTree>
    <p:extLst>
      <p:ext uri="{BB962C8B-B14F-4D97-AF65-F5344CB8AC3E}">
        <p14:creationId xmlns:p14="http://schemas.microsoft.com/office/powerpoint/2010/main" val="1698292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799" y="6460987"/>
            <a:ext cx="2287201" cy="379693"/>
          </a:xfrm>
          <a:prstGeom prst="rect">
            <a:avLst/>
          </a:prstGeom>
        </p:spPr>
      </p:pic>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156627" y="500800"/>
            <a:ext cx="6182105" cy="3477434"/>
          </a:xfrm>
        </p:spPr>
      </p:pic>
      <p:pic>
        <p:nvPicPr>
          <p:cNvPr id="8" name="Picture 7" descr="File:Speaker-audio-&lt;strong&gt;hear&lt;/strong&gt;-00 WBG67.jp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5032" y="5368356"/>
            <a:ext cx="1170763" cy="1170763"/>
          </a:xfrm>
          <a:prstGeom prst="rect">
            <a:avLst/>
          </a:prstGeom>
        </p:spPr>
      </p:pic>
      <p:sp>
        <p:nvSpPr>
          <p:cNvPr id="9" name="Rectangle 8"/>
          <p:cNvSpPr/>
          <p:nvPr/>
        </p:nvSpPr>
        <p:spPr>
          <a:xfrm>
            <a:off x="1932039" y="4665931"/>
            <a:ext cx="7972760" cy="1984902"/>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Narration: If </a:t>
            </a:r>
            <a:r>
              <a:rPr lang="en-US" dirty="0">
                <a:latin typeface="Calibri" panose="020F0502020204030204" pitchFamily="34" charset="0"/>
                <a:ea typeface="Calibri" panose="020F0502020204030204" pitchFamily="34" charset="0"/>
                <a:cs typeface="Times New Roman" panose="02020603050405020304" pitchFamily="18" charset="0"/>
              </a:rPr>
              <a:t>you agree to participate in [insert study name], you will be asked to answer questionnaires every X number of months about XYZ. </a:t>
            </a:r>
            <a:r>
              <a:rPr lang="en-US" b="1" i="1" u="sng" dirty="0">
                <a:latin typeface="Calibri" panose="020F0502020204030204" pitchFamily="34" charset="0"/>
                <a:ea typeface="Calibri" panose="020F0502020204030204" pitchFamily="34" charset="0"/>
                <a:cs typeface="Times New Roman" panose="02020603050405020304" pitchFamily="18" charset="0"/>
              </a:rPr>
              <a:t>Optional:</a:t>
            </a:r>
            <a:r>
              <a:rPr lang="en-US" dirty="0">
                <a:latin typeface="Calibri" panose="020F0502020204030204" pitchFamily="34" charset="0"/>
                <a:ea typeface="Calibri" panose="020F0502020204030204" pitchFamily="34" charset="0"/>
                <a:cs typeface="Times New Roman" panose="02020603050405020304" pitchFamily="18" charset="0"/>
              </a:rPr>
              <a:t> These surveys will take approximately x amount of minutes to complete</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b="1" dirty="0" smtClean="0">
                <a:latin typeface="Calibri" panose="020F0502020204030204" pitchFamily="34" charset="0"/>
                <a:ea typeface="Calibri" panose="020F0502020204030204" pitchFamily="34" charset="0"/>
                <a:cs typeface="Times New Roman" panose="02020603050405020304" pitchFamily="18" charset="0"/>
              </a:rPr>
              <a:t>--OR— </a:t>
            </a:r>
            <a:r>
              <a:rPr lang="en-US" dirty="0" smtClean="0">
                <a:latin typeface="Calibri" panose="020F0502020204030204" pitchFamily="34" charset="0"/>
                <a:ea typeface="Calibri" panose="020F0502020204030204" pitchFamily="34" charset="0"/>
                <a:cs typeface="Times New Roman" panose="02020603050405020304" pitchFamily="18" charset="0"/>
              </a:rPr>
              <a:t>If </a:t>
            </a:r>
            <a:r>
              <a:rPr lang="en-US" dirty="0">
                <a:latin typeface="Calibri" panose="020F0502020204030204" pitchFamily="34" charset="0"/>
                <a:ea typeface="Calibri" panose="020F0502020204030204" pitchFamily="34" charset="0"/>
                <a:cs typeface="Times New Roman" panose="02020603050405020304" pitchFamily="18" charset="0"/>
              </a:rPr>
              <a:t>you agree to participate in [insert study name], you will be asked to come to our offices for X number of in-person visits at [list location and frequency of visits] and do X,Y, and Z. </a:t>
            </a:r>
            <a:r>
              <a:rPr lang="en-US" b="1" i="1" u="sng" dirty="0">
                <a:latin typeface="Calibri" panose="020F0502020204030204" pitchFamily="34" charset="0"/>
                <a:ea typeface="Calibri" panose="020F0502020204030204" pitchFamily="34" charset="0"/>
                <a:cs typeface="Times New Roman" panose="02020603050405020304" pitchFamily="18" charset="0"/>
              </a:rPr>
              <a:t>Optional:</a:t>
            </a:r>
            <a:r>
              <a:rPr lang="en-US" dirty="0">
                <a:latin typeface="Calibri" panose="020F0502020204030204" pitchFamily="34" charset="0"/>
                <a:ea typeface="Calibri" panose="020F0502020204030204" pitchFamily="34" charset="0"/>
                <a:cs typeface="Times New Roman" panose="02020603050405020304" pitchFamily="18" charset="0"/>
              </a:rPr>
              <a:t> These visits should take x amount of time. </a:t>
            </a:r>
          </a:p>
        </p:txBody>
      </p:sp>
    </p:spTree>
    <p:extLst>
      <p:ext uri="{BB962C8B-B14F-4D97-AF65-F5344CB8AC3E}">
        <p14:creationId xmlns:p14="http://schemas.microsoft.com/office/powerpoint/2010/main" val="1781624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143" y="91993"/>
            <a:ext cx="10515600" cy="1325563"/>
          </a:xfrm>
        </p:spPr>
        <p:txBody>
          <a:bodyPr/>
          <a:lstStyle/>
          <a:p>
            <a:pPr algn="ctr"/>
            <a:r>
              <a:rPr lang="en-US" b="1" dirty="0" smtClean="0"/>
              <a:t>How does a participant enroll in your study?</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799" y="6460987"/>
            <a:ext cx="2287201" cy="379693"/>
          </a:xfrm>
          <a:prstGeom prst="rect">
            <a:avLst/>
          </a:prstGeom>
        </p:spPr>
      </p:pic>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169087" y="1231858"/>
            <a:ext cx="7735712" cy="4351338"/>
          </a:xfrm>
        </p:spPr>
      </p:pic>
      <p:pic>
        <p:nvPicPr>
          <p:cNvPr id="7" name="Picture 6" descr="File:Speaker-audio-&lt;strong&gt;hear&lt;/strong&gt;-00 WBG67.jp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5032" y="5368356"/>
            <a:ext cx="1170763" cy="1170763"/>
          </a:xfrm>
          <a:prstGeom prst="rect">
            <a:avLst/>
          </a:prstGeom>
        </p:spPr>
      </p:pic>
      <p:sp>
        <p:nvSpPr>
          <p:cNvPr id="8" name="Rectangle 7"/>
          <p:cNvSpPr/>
          <p:nvPr/>
        </p:nvSpPr>
        <p:spPr>
          <a:xfrm>
            <a:off x="1694073" y="5657376"/>
            <a:ext cx="10022913" cy="729430"/>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Narration: Enrolling </a:t>
            </a:r>
            <a:r>
              <a:rPr lang="en-US" dirty="0">
                <a:latin typeface="Calibri" panose="020F0502020204030204" pitchFamily="34" charset="0"/>
                <a:ea typeface="Calibri" panose="020F0502020204030204" pitchFamily="34" charset="0"/>
                <a:cs typeface="Times New Roman" panose="02020603050405020304" pitchFamily="18" charset="0"/>
              </a:rPr>
              <a:t>is easy and can be </a:t>
            </a:r>
            <a:r>
              <a:rPr lang="en-US" dirty="0" smtClean="0">
                <a:latin typeface="Calibri" panose="020F0502020204030204" pitchFamily="34" charset="0"/>
                <a:ea typeface="Calibri" panose="020F0502020204030204" pitchFamily="34" charset="0"/>
                <a:cs typeface="Times New Roman" panose="02020603050405020304" pitchFamily="18" charset="0"/>
              </a:rPr>
              <a:t>done: Enrollment </a:t>
            </a:r>
            <a:r>
              <a:rPr lang="en-US" dirty="0">
                <a:latin typeface="Calibri" panose="020F0502020204030204" pitchFamily="34" charset="0"/>
                <a:ea typeface="Calibri" panose="020F0502020204030204" pitchFamily="34" charset="0"/>
                <a:cs typeface="Times New Roman" panose="02020603050405020304" pitchFamily="18" charset="0"/>
              </a:rPr>
              <a:t>method </a:t>
            </a:r>
            <a:r>
              <a:rPr lang="en-US" dirty="0" smtClean="0">
                <a:latin typeface="Calibri" panose="020F0502020204030204" pitchFamily="34" charset="0"/>
                <a:ea typeface="Calibri" panose="020F0502020204030204" pitchFamily="34" charset="0"/>
                <a:cs typeface="Times New Roman" panose="02020603050405020304" pitchFamily="18" charset="0"/>
              </a:rPr>
              <a:t>1; Enrollment </a:t>
            </a:r>
            <a:r>
              <a:rPr lang="en-US" dirty="0">
                <a:latin typeface="Calibri" panose="020F0502020204030204" pitchFamily="34" charset="0"/>
                <a:ea typeface="Calibri" panose="020F0502020204030204" pitchFamily="34" charset="0"/>
                <a:cs typeface="Times New Roman" panose="02020603050405020304" pitchFamily="18" charset="0"/>
              </a:rPr>
              <a:t>method </a:t>
            </a:r>
            <a:r>
              <a:rPr lang="en-US" dirty="0" smtClean="0">
                <a:latin typeface="Calibri" panose="020F0502020204030204" pitchFamily="34" charset="0"/>
                <a:ea typeface="Calibri" panose="020F0502020204030204" pitchFamily="34" charset="0"/>
                <a:cs typeface="Times New Roman" panose="02020603050405020304" pitchFamily="18" charset="0"/>
              </a:rPr>
              <a:t>2; Enrollment </a:t>
            </a:r>
            <a:r>
              <a:rPr lang="en-US" dirty="0">
                <a:latin typeface="Calibri" panose="020F0502020204030204" pitchFamily="34" charset="0"/>
                <a:ea typeface="Calibri" panose="020F0502020204030204" pitchFamily="34" charset="0"/>
                <a:cs typeface="Times New Roman" panose="02020603050405020304" pitchFamily="18" charset="0"/>
              </a:rPr>
              <a:t>method </a:t>
            </a:r>
            <a:r>
              <a:rPr lang="en-US" dirty="0" smtClean="0">
                <a:latin typeface="Calibri" panose="020F0502020204030204" pitchFamily="34" charset="0"/>
                <a:ea typeface="Calibri" panose="020F0502020204030204" pitchFamily="34" charset="0"/>
                <a:cs typeface="Times New Roman" panose="02020603050405020304" pitchFamily="18" charset="0"/>
              </a:rPr>
              <a:t>3 --</a:t>
            </a:r>
            <a:r>
              <a:rPr lang="en-US" dirty="0">
                <a:latin typeface="Calibri" panose="020F0502020204030204" pitchFamily="34" charset="0"/>
                <a:ea typeface="Calibri" panose="020F0502020204030204" pitchFamily="34" charset="0"/>
                <a:cs typeface="Times New Roman" panose="02020603050405020304" pitchFamily="18" charset="0"/>
              </a:rPr>
              <a:t>OR-</a:t>
            </a:r>
            <a:r>
              <a:rPr lang="en-US" dirty="0" smtClean="0">
                <a:latin typeface="Calibri" panose="020F0502020204030204" pitchFamily="34" charset="0"/>
                <a:ea typeface="Calibri" panose="020F0502020204030204" pitchFamily="34" charset="0"/>
                <a:cs typeface="Times New Roman" panose="02020603050405020304" pitchFamily="18" charset="0"/>
              </a:rPr>
              <a:t>-To </a:t>
            </a:r>
            <a:r>
              <a:rPr lang="en-US" dirty="0">
                <a:latin typeface="Calibri" panose="020F0502020204030204" pitchFamily="34" charset="0"/>
                <a:ea typeface="Calibri" panose="020F0502020204030204" pitchFamily="34" charset="0"/>
                <a:cs typeface="Times New Roman" panose="02020603050405020304" pitchFamily="18" charset="0"/>
              </a:rPr>
              <a:t>enroll in [study name], we’ll have to schedule an in-person visit and do X,Y,Z… </a:t>
            </a:r>
          </a:p>
        </p:txBody>
      </p:sp>
    </p:spTree>
    <p:extLst>
      <p:ext uri="{BB962C8B-B14F-4D97-AF65-F5344CB8AC3E}">
        <p14:creationId xmlns:p14="http://schemas.microsoft.com/office/powerpoint/2010/main" val="2188963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2140</Words>
  <Application>Microsoft Office PowerPoint</Application>
  <PresentationFormat>Widescreen</PresentationFormat>
  <Paragraphs>159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Recruitment Video  Storyboard Template</vt:lpstr>
      <vt:lpstr>Example:  COMPARE-UF study recruitment video</vt:lpstr>
      <vt:lpstr>What is your study about?</vt:lpstr>
      <vt:lpstr>Why are you doing this study?</vt:lpstr>
      <vt:lpstr>Research Aims</vt:lpstr>
      <vt:lpstr>What is the ultimate goal of your study?</vt:lpstr>
      <vt:lpstr>Eligibility Criteria </vt:lpstr>
      <vt:lpstr>PowerPoint Presentation</vt:lpstr>
      <vt:lpstr>How does a participant enroll in your study?</vt:lpstr>
      <vt:lpstr>PowerPoint Presentation</vt:lpstr>
      <vt:lpstr>Contact Information  </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your own recruitment video using VideoScribe</dc:title>
  <dc:creator>Gebrezghi, Ruth</dc:creator>
  <cp:lastModifiedBy>Gebrezghi, Ruth</cp:lastModifiedBy>
  <cp:revision>27</cp:revision>
  <dcterms:created xsi:type="dcterms:W3CDTF">2018-01-24T18:52:49Z</dcterms:created>
  <dcterms:modified xsi:type="dcterms:W3CDTF">2018-02-14T23:26:39Z</dcterms:modified>
</cp:coreProperties>
</file>